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</p:sldMasterIdLst>
  <p:notesMasterIdLst>
    <p:notesMasterId r:id="rId30"/>
  </p:notesMasterIdLst>
  <p:handoutMasterIdLst>
    <p:handoutMasterId r:id="rId31"/>
  </p:handoutMasterIdLst>
  <p:sldIdLst>
    <p:sldId id="264" r:id="rId6"/>
    <p:sldId id="273" r:id="rId7"/>
    <p:sldId id="275" r:id="rId8"/>
    <p:sldId id="257" r:id="rId9"/>
    <p:sldId id="291" r:id="rId10"/>
    <p:sldId id="281" r:id="rId11"/>
    <p:sldId id="258" r:id="rId12"/>
    <p:sldId id="282" r:id="rId13"/>
    <p:sldId id="278" r:id="rId14"/>
    <p:sldId id="272" r:id="rId15"/>
    <p:sldId id="284" r:id="rId16"/>
    <p:sldId id="285" r:id="rId17"/>
    <p:sldId id="267" r:id="rId18"/>
    <p:sldId id="287" r:id="rId19"/>
    <p:sldId id="286" r:id="rId20"/>
    <p:sldId id="268" r:id="rId21"/>
    <p:sldId id="271" r:id="rId22"/>
    <p:sldId id="270" r:id="rId23"/>
    <p:sldId id="288" r:id="rId24"/>
    <p:sldId id="276" r:id="rId25"/>
    <p:sldId id="289" r:id="rId26"/>
    <p:sldId id="277" r:id="rId27"/>
    <p:sldId id="290" r:id="rId28"/>
    <p:sldId id="274" r:id="rId29"/>
  </p:sldIdLst>
  <p:sldSz cx="12192000" cy="6858000"/>
  <p:notesSz cx="9931400" cy="6794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F607746-8610-47EE-91EC-C2397E9191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4689" cy="341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3CFDA0-E8DA-4582-B167-FA9A2732CD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4393" y="1"/>
            <a:ext cx="4304689" cy="341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CDDCE-9AAA-4097-BDFD-5FE31A2108E5}" type="datetimeFigureOut">
              <a:rPr lang="en-GB" smtClean="0"/>
              <a:t>21/01/2022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3ECE49-6FB7-41BD-BAF7-D7E94AE09A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6453364"/>
            <a:ext cx="4304689" cy="341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ED2942-3A87-4A23-BBBB-68F2C86D29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4393" y="6453364"/>
            <a:ext cx="4304689" cy="341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30940-7AFE-4562-8308-272B83A77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164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4689" cy="3400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4393" y="0"/>
            <a:ext cx="4304689" cy="3400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CC4AA-61C8-4400-9F4F-68546470965E}" type="datetimeFigureOut">
              <a:rPr lang="en-GB" smtClean="0"/>
              <a:pPr/>
              <a:t>21/01/2022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00338" y="509588"/>
            <a:ext cx="4530725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79" y="3227769"/>
            <a:ext cx="7946047" cy="3057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453362"/>
            <a:ext cx="4304689" cy="3400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4393" y="6453362"/>
            <a:ext cx="4304689" cy="3400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F91997-ECB3-472B-89AE-44515FFDFFB7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21/01/2022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024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21/01/2022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537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21/01/2022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588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CB54E-987C-4C67-98E0-BA694560E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6CD837-9A94-4F95-BACC-13DA2ABA1A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A09D2-254F-47D7-96B2-CB9668AD9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21/01/2022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D6259-1B75-4EB3-94CD-23C85032B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F3785-4DF1-4D3C-B4D3-C444F9B14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533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41CED-BF3C-4D4C-9003-BEFC1061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C3850-3726-465B-B72D-AB18F4834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BDD0B-5C96-453E-9062-61513B78B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21/01/2022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83480-A0E8-462C-BAA6-79861C206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DB0B0-7307-4089-B1FB-10DE9485C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331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D8578-CF74-475B-8F35-5459058BE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2D6185-2DED-418A-947C-5999E7D1D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6D9B5-0E82-477C-BCD2-A5A503E4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21/01/2022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7D47E-01F7-4265-B2FB-FBB6529DA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CDEF6-2C0B-4C74-8216-2F4CA6E8F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674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28B19-9633-48EF-BCD5-A57310189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44DBE-FF2D-4FC5-A78B-3C9A8F4DEF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632587-4FFB-4697-9EB0-85A7A13A6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C225C4-B930-4404-9EB7-E4C2F677F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21/01/2022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464D39-EAD9-4D92-A575-BB0DB99BE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8F5621-E3FD-4FAB-8162-376355489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936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69B85-FFBA-4415-BE49-297D76C05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99AF90-A53B-4713-A250-080C31AC6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7A40D7-8402-4C83-A424-0773DF6D2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E6B23E-3AA8-40AF-ABDF-509EA3852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D0407F-BA13-4BBB-B331-2AF317F473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7F6638-7194-4374-A5D6-C2BE3E626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21/01/2022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8D5A2B-961E-4D42-B14C-C8E3F348C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8A1E59-1010-4090-9DAC-A14812763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617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0D4D8-8CDE-4F4A-9778-9E7A6D80D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7C3B5D-20D4-49FC-88A7-D569AD0A4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21/01/2022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6D15BC-4565-48AB-B951-D59A1F9D6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8366F8-5A5E-4DA0-96D6-5599B72B0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1611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29CB01-C925-4C97-808A-85AA8C520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21/01/2022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853486-5AE7-4881-91B8-EF2980B9B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376289-94FF-49A8-958F-E0FB0989A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771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0025A-4D0B-427E-A78C-C83230C9A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DA4E5-E453-4FA2-9297-FEF287A67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640EC7-468F-4F4F-A683-B06663EC00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933521-B146-4BC0-BBED-72AF69FC3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21/01/2022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E88BC4-B337-4545-8FFF-A83979650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A93C2B-0AEF-431E-BDCE-461712D36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180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21/01/2022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7111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F850A-0131-40DB-9F99-A0C2905F6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829D31-B47A-4DB8-9BF8-88E0626EBE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97AED9-9E98-4769-8193-9A423356A9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B2EBAA-8F72-40EA-ACEF-32988028D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21/01/2022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B9B9A0-42D0-4572-B803-D62030D64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10EBFB-0D06-41A0-8722-5D15FC0FF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9470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A3BE7-31E1-4DAD-884A-811BAFBD6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047D94-AD01-484F-B38A-A7FA799ED3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EF7A9-6F53-49BB-BE43-CE6802252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21/01/2022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C8B8B0-A220-4E05-A24F-747BE17D8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21B63-7EFC-4913-ACE4-EF01ED40A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5485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E79650-BC31-421C-8D9E-C037DDF5D7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3F8593-8576-40AD-8728-89E06BFDC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ABC20-F5AA-4565-A6EB-5731DFEE5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21/01/2022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A7CBB-992D-42B8-9974-38F971A27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0A0AB-DC6A-4A42-9D3B-92344CE79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55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21/01/2022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567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21/01/2022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094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21/01/2022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52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21/01/2022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982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21/01/2022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81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21/01/2022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6229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21/01/2022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500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1359D-22D3-40E8-B59F-B835D5593DA4}" type="datetimeFigureOut">
              <a:rPr lang="en-GB" smtClean="0"/>
              <a:pPr/>
              <a:t>21/01/2022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93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2CF876-A3E5-4B88-A4FF-64D0334AF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A5827D-76AC-4A92-9D24-79AA15077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23496-9A13-4105-B879-B753729E1C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200A7-BDDC-4143-BA96-48DE3BEF609F}" type="datetimeFigureOut">
              <a:rPr lang="en-GB" smtClean="0"/>
              <a:t>21/01/2022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2E224-366B-4C93-8A8C-5A2E7E055D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41F59-5A66-480F-B8F9-E86C55CADE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046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admim@ssgreatbritain.org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at is docked next to a body of water&#10;&#10;Description automatically generated">
            <a:extLst>
              <a:ext uri="{FF2B5EF4-FFF2-40B4-BE49-F238E27FC236}">
                <a16:creationId xmlns:a16="http://schemas.microsoft.com/office/drawing/2014/main" id="{561BCFF0-DB9F-4C53-ADFE-1A6E839263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4" t="156" r="6347" b="-156"/>
          <a:stretch/>
        </p:blipFill>
        <p:spPr>
          <a:xfrm>
            <a:off x="5092700" y="0"/>
            <a:ext cx="7105522" cy="68686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F4BE94-B800-4D4F-AB11-F760B0AEA8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1" t="24167" r="26591" b="24167"/>
          <a:stretch/>
        </p:blipFill>
        <p:spPr>
          <a:xfrm>
            <a:off x="1822190" y="554356"/>
            <a:ext cx="1377744" cy="10858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247200-2F16-41DC-B8E3-D25EF5933055}"/>
              </a:ext>
            </a:extLst>
          </p:cNvPr>
          <p:cNvSpPr txBox="1"/>
          <p:nvPr/>
        </p:nvSpPr>
        <p:spPr>
          <a:xfrm>
            <a:off x="286022" y="5217793"/>
            <a:ext cx="445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63312"/>
                </a:solidFill>
                <a:effectLst/>
                <a:uLnTx/>
                <a:uFillTx/>
                <a:latin typeface="Georgia" panose="02040502050405020303" pitchFamily="18" charset="0"/>
              </a:rPr>
              <a:t>Sensory Guide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35776D-98E9-401C-A498-0B48796EED3C}"/>
              </a:ext>
            </a:extLst>
          </p:cNvPr>
          <p:cNvGrpSpPr/>
          <p:nvPr/>
        </p:nvGrpSpPr>
        <p:grpSpPr>
          <a:xfrm>
            <a:off x="67111" y="2080066"/>
            <a:ext cx="4915949" cy="2493895"/>
            <a:chOff x="67111" y="2185643"/>
            <a:chExt cx="4915949" cy="249389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AFAF63B-81E6-4FFB-8566-8EAEC1C19D57}"/>
                </a:ext>
              </a:extLst>
            </p:cNvPr>
            <p:cNvSpPr txBox="1"/>
            <p:nvPr/>
          </p:nvSpPr>
          <p:spPr>
            <a:xfrm>
              <a:off x="67111" y="2185643"/>
              <a:ext cx="4915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</a:rPr>
                <a:t>PREPARING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22112CE-68AC-49E8-9D1A-AFB01ED0E7C5}"/>
                </a:ext>
              </a:extLst>
            </p:cNvPr>
            <p:cNvSpPr txBox="1"/>
            <p:nvPr/>
          </p:nvSpPr>
          <p:spPr>
            <a:xfrm>
              <a:off x="67111" y="2822243"/>
              <a:ext cx="4915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</a:rPr>
                <a:t>FOR YOUR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EAE4A7B-B4CA-455F-81F2-8C37F8FFBE5B}"/>
                </a:ext>
              </a:extLst>
            </p:cNvPr>
            <p:cNvSpPr txBox="1"/>
            <p:nvPr/>
          </p:nvSpPr>
          <p:spPr>
            <a:xfrm>
              <a:off x="67111" y="3356099"/>
              <a:ext cx="491594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</a:rPr>
                <a:t>VISIT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8927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647392" y="1149021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Georgia" panose="02040502050405020303" pitchFamily="18" charset="0"/>
              </a:rPr>
              <a:t>We might see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2306" y="179213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Georgia" panose="02040502050405020303" pitchFamily="18" charset="0"/>
              </a:rPr>
              <a:t>In the Dry Dock</a:t>
            </a:r>
          </a:p>
        </p:txBody>
      </p:sp>
      <p:pic>
        <p:nvPicPr>
          <p:cNvPr id="3074" name="Picture 2" descr="Y:\SEN\Access Guide\Images used for access guide\SSGreatBritain24 cr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5" y="1138855"/>
            <a:ext cx="7539393" cy="505318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783296" y="1827954"/>
            <a:ext cx="439248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Underneath the ship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Water above us - we can pretend we are underneath the water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The ship’s big propeller and rudder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Rust holes because the ship is very old</a:t>
            </a:r>
          </a:p>
          <a:p>
            <a:pPr marL="285750" indent="-285750">
              <a:spcAft>
                <a:spcPts val="600"/>
              </a:spcAft>
            </a:pPr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F011FB05-58E6-49D7-A495-9C48CD6495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7839911" y="1138855"/>
            <a:ext cx="807481" cy="4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03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62306" y="179213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In the Dry Dock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D2EE22-ABAA-479B-BB0F-0733CE3A4F9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306" y="1254504"/>
            <a:ext cx="7479061" cy="498604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680EF8-28BC-465B-8516-ADC6817DEA84}"/>
              </a:ext>
            </a:extLst>
          </p:cNvPr>
          <p:cNvSpPr txBox="1"/>
          <p:nvPr/>
        </p:nvSpPr>
        <p:spPr>
          <a:xfrm>
            <a:off x="8192393" y="1216203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Georgia" panose="02040502050405020303" pitchFamily="18" charset="0"/>
              </a:rPr>
              <a:t>We might hear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0468CB-E191-4DFA-A8F3-1EFB3F32DB34}"/>
              </a:ext>
            </a:extLst>
          </p:cNvPr>
          <p:cNvSpPr txBox="1"/>
          <p:nvPr/>
        </p:nvSpPr>
        <p:spPr>
          <a:xfrm>
            <a:off x="7791623" y="1952831"/>
            <a:ext cx="40142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A whirring noise - this is the big machine working to keep the ship safe and dry</a:t>
            </a:r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C58837ED-2858-4B02-B3F5-CE7F7A54AF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7761421" y="1216203"/>
            <a:ext cx="400770" cy="51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55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AD79F4-B4D7-4A29-9CED-0E95CE785171}"/>
              </a:ext>
            </a:extLst>
          </p:cNvPr>
          <p:cNvSpPr txBox="1"/>
          <p:nvPr/>
        </p:nvSpPr>
        <p:spPr>
          <a:xfrm>
            <a:off x="162306" y="179213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In the Dry Dock</a:t>
            </a:r>
          </a:p>
        </p:txBody>
      </p:sp>
      <p:pic>
        <p:nvPicPr>
          <p:cNvPr id="3" name="Picture 3" descr="Y:\SEN\Access Guide\Images used for access guide\IMG_2044.JPG">
            <a:extLst>
              <a:ext uri="{FF2B5EF4-FFF2-40B4-BE49-F238E27FC236}">
                <a16:creationId xmlns:a16="http://schemas.microsoft.com/office/drawing/2014/main" id="{9E54DE9F-3F69-4DA8-B837-5AAFDFB42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84" y="338046"/>
            <a:ext cx="4225510" cy="63407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177641-0919-40D5-A7F4-16FFCF00B2F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90" y="3733014"/>
            <a:ext cx="4512999" cy="294577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F35AE9-BEFA-4650-948D-51F948FDBDD2}"/>
              </a:ext>
            </a:extLst>
          </p:cNvPr>
          <p:cNvSpPr txBox="1"/>
          <p:nvPr/>
        </p:nvSpPr>
        <p:spPr>
          <a:xfrm>
            <a:off x="858340" y="887556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latin typeface="Georgia" panose="02040502050405020303" pitchFamily="18" charset="0"/>
              </a:rPr>
              <a:t>We might touch</a:t>
            </a:r>
          </a:p>
        </p:txBody>
      </p:sp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88EB9A3-6177-497E-8D3A-155D32FAC3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5" t="41649" r="12808" b="27011"/>
          <a:stretch/>
        </p:blipFill>
        <p:spPr>
          <a:xfrm>
            <a:off x="229817" y="825544"/>
            <a:ext cx="579306" cy="6380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EFB526-F9F7-4B37-8E55-56AE1051FB6D}"/>
              </a:ext>
            </a:extLst>
          </p:cNvPr>
          <p:cNvSpPr txBox="1"/>
          <p:nvPr/>
        </p:nvSpPr>
        <p:spPr>
          <a:xfrm>
            <a:off x="809123" y="1411233"/>
            <a:ext cx="692992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Old anchor in front of the ship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Warm air coming out of the pipes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462172-B786-4015-B344-82E2905187BC}"/>
              </a:ext>
            </a:extLst>
          </p:cNvPr>
          <p:cNvSpPr txBox="1"/>
          <p:nvPr/>
        </p:nvSpPr>
        <p:spPr>
          <a:xfrm>
            <a:off x="162306" y="2355978"/>
            <a:ext cx="7751506" cy="146347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GB" sz="2400" dirty="0">
                <a:latin typeface="Georgia" panose="02040502050405020303" pitchFamily="18" charset="0"/>
              </a:rPr>
              <a:t>It will feel dry and warm.</a:t>
            </a:r>
          </a:p>
          <a:p>
            <a:pPr>
              <a:spcAft>
                <a:spcPts val="600"/>
              </a:spcAft>
            </a:pPr>
            <a:r>
              <a:rPr lang="en-GB" sz="2400" dirty="0">
                <a:latin typeface="Georgia" panose="02040502050405020303" pitchFamily="18" charset="0"/>
              </a:rPr>
              <a:t>We will feel the vibrations of the dehumidifier working.</a:t>
            </a:r>
          </a:p>
          <a:p>
            <a:pPr lvl="0"/>
            <a:r>
              <a:rPr lang="en-GB" sz="2400" dirty="0">
                <a:latin typeface="Georgia" panose="02040502050405020303" pitchFamily="18" charset="0"/>
              </a:rPr>
              <a:t>There might be some water on the floor and walls.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8751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670513" y="1179158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Georgia" panose="02040502050405020303" pitchFamily="18" charset="0"/>
              </a:rPr>
              <a:t>We might see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0832" y="297537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Georgia" panose="02040502050405020303" pitchFamily="18" charset="0"/>
              </a:rPr>
              <a:t>In the Dockyard Museum</a:t>
            </a:r>
          </a:p>
        </p:txBody>
      </p:sp>
      <p:pic>
        <p:nvPicPr>
          <p:cNvPr id="14" name="Picture 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0832" y="1218777"/>
            <a:ext cx="7532013" cy="50079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926873" y="1934350"/>
            <a:ext cx="4076439" cy="3303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Lots of old objects from the ship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Videos and pictures of the ship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Activities where we can pretend to steer the ship or find out about the ship’s passengers </a:t>
            </a: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0A21E3E-8FBC-4A0D-9149-A25407A38F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7863032" y="1218777"/>
            <a:ext cx="807481" cy="4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39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0832" y="297537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In the Dockyard Museum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18A288-8F79-4936-BA79-64FD56BBFBB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832" y="1208012"/>
            <a:ext cx="7380029" cy="492001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0A536C-60A0-431C-B246-FA977653A8FD}"/>
              </a:ext>
            </a:extLst>
          </p:cNvPr>
          <p:cNvSpPr txBox="1"/>
          <p:nvPr/>
        </p:nvSpPr>
        <p:spPr>
          <a:xfrm>
            <a:off x="8376438" y="1208012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Georgia" panose="02040502050405020303" pitchFamily="18" charset="0"/>
              </a:rPr>
              <a:t>We might hear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708F70-6C30-4EC9-A853-BE9897F8A5AB}"/>
              </a:ext>
            </a:extLst>
          </p:cNvPr>
          <p:cNvSpPr txBox="1"/>
          <p:nvPr/>
        </p:nvSpPr>
        <p:spPr>
          <a:xfrm>
            <a:off x="7829683" y="2068454"/>
            <a:ext cx="4137768" cy="1826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Sounds of people talking and cheering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Videos of the wind and sea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Birds</a:t>
            </a:r>
          </a:p>
        </p:txBody>
      </p: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85CC950B-DADD-4E94-B772-C90D0FB3B5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7880808" y="1208012"/>
            <a:ext cx="495630" cy="63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29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5521B15-654E-4C22-A13B-82BE429F6012}"/>
              </a:ext>
            </a:extLst>
          </p:cNvPr>
          <p:cNvSpPr txBox="1"/>
          <p:nvPr/>
        </p:nvSpPr>
        <p:spPr>
          <a:xfrm>
            <a:off x="150832" y="297537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In the Dockyard Museum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C19BE4-132C-453E-BF55-8436D7075485}"/>
              </a:ext>
            </a:extLst>
          </p:cNvPr>
          <p:cNvSpPr txBox="1"/>
          <p:nvPr/>
        </p:nvSpPr>
        <p:spPr>
          <a:xfrm>
            <a:off x="8247171" y="1032073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Georgia" panose="02040502050405020303" pitchFamily="18" charset="0"/>
              </a:rPr>
              <a:t>We might touch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9606DC-8F08-466E-9609-BBE0761A6ECF}"/>
              </a:ext>
            </a:extLst>
          </p:cNvPr>
          <p:cNvSpPr txBox="1"/>
          <p:nvPr/>
        </p:nvSpPr>
        <p:spPr>
          <a:xfrm>
            <a:off x="7667865" y="1825524"/>
            <a:ext cx="41949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A ship’s wheel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Drawers we can open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Screens where we can find out about passengers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Dressing up clothes</a:t>
            </a:r>
          </a:p>
          <a:p>
            <a:pPr>
              <a:spcAft>
                <a:spcPts val="600"/>
              </a:spcAft>
            </a:pPr>
            <a:endParaRPr lang="en-GB" sz="2400" dirty="0">
              <a:latin typeface="Georgia" panose="02040502050405020303" pitchFamily="18" charset="0"/>
            </a:endParaRPr>
          </a:p>
          <a:p>
            <a:pPr>
              <a:spcAft>
                <a:spcPts val="600"/>
              </a:spcAft>
            </a:pPr>
            <a:endParaRPr lang="en-GB" sz="2400" dirty="0">
              <a:latin typeface="Georgia" panose="02040502050405020303" pitchFamily="18" charset="0"/>
            </a:endParaRPr>
          </a:p>
          <a:p>
            <a:pPr>
              <a:spcAft>
                <a:spcPts val="600"/>
              </a:spcAft>
            </a:pPr>
            <a:r>
              <a:rPr lang="en-GB" sz="2400" dirty="0">
                <a:latin typeface="Georgia" panose="02040502050405020303" pitchFamily="18" charset="0"/>
              </a:rPr>
              <a:t>We might feel the vibrations of the machine moving the lifting frame and propeller. </a:t>
            </a:r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FF42C55E-C72D-4493-AEFE-1B6609284D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5" t="41649" r="12808" b="27011"/>
          <a:stretch/>
        </p:blipFill>
        <p:spPr>
          <a:xfrm>
            <a:off x="7667865" y="943868"/>
            <a:ext cx="579306" cy="638076"/>
          </a:xfrm>
          <a:prstGeom prst="rect">
            <a:avLst/>
          </a:prstGeom>
        </p:spPr>
      </p:pic>
      <p:pic>
        <p:nvPicPr>
          <p:cNvPr id="3" name="Picture 2" descr="A picture containing floor, indoor, room, area&#10;&#10;Description automatically generated">
            <a:extLst>
              <a:ext uri="{FF2B5EF4-FFF2-40B4-BE49-F238E27FC236}">
                <a16:creationId xmlns:a16="http://schemas.microsoft.com/office/drawing/2014/main" id="{268FD7F7-381D-4969-AA28-DBABBD9A74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29" y="1019569"/>
            <a:ext cx="7387858" cy="55408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05447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8D650D8-5469-480E-B0AD-8AF9AF701D32}"/>
              </a:ext>
            </a:extLst>
          </p:cNvPr>
          <p:cNvSpPr txBox="1"/>
          <p:nvPr/>
        </p:nvSpPr>
        <p:spPr>
          <a:xfrm>
            <a:off x="8582054" y="1248491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Georgia" panose="02040502050405020303" pitchFamily="18" charset="0"/>
              </a:rPr>
              <a:t>We might see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07A14C-72BE-487D-907F-E5FDBA616F44}"/>
              </a:ext>
            </a:extLst>
          </p:cNvPr>
          <p:cNvSpPr txBox="1"/>
          <p:nvPr/>
        </p:nvSpPr>
        <p:spPr>
          <a:xfrm>
            <a:off x="197601" y="270075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Georgia" panose="02040502050405020303" pitchFamily="18" charset="0"/>
              </a:rPr>
              <a:t>On the ship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E5C270C6-F6F0-43A8-920B-F43805FB4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601" y="1255605"/>
            <a:ext cx="7475818" cy="497062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B776DD-9125-4948-9364-175F05713B95}"/>
              </a:ext>
            </a:extLst>
          </p:cNvPr>
          <p:cNvSpPr txBox="1"/>
          <p:nvPr/>
        </p:nvSpPr>
        <p:spPr>
          <a:xfrm>
            <a:off x="7793567" y="1892073"/>
            <a:ext cx="4025245" cy="2934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Mannequins, model animals, food and luggage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Things moving on their own, like saucepan lids and the big model engine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Long, slightly dark corridors</a:t>
            </a:r>
          </a:p>
        </p:txBody>
      </p:sp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5DF65967-24B2-4500-93C6-0371B4B957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7774573" y="1248491"/>
            <a:ext cx="807481" cy="4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67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81577" y="1045368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Georgia" panose="02040502050405020303" pitchFamily="18" charset="0"/>
              </a:rPr>
              <a:t>We might hear</a:t>
            </a:r>
          </a:p>
        </p:txBody>
      </p:sp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992" y="1045368"/>
            <a:ext cx="7401732" cy="555129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880807" y="1900274"/>
            <a:ext cx="4143201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Noises that sound like we’re on the ship in the past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People talking, music, animals and a shouting cook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The whirring of the pretend engine going around</a:t>
            </a:r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21074CCA-4DEF-4B1B-8E96-BBD1C0E353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7880807" y="1048620"/>
            <a:ext cx="400770" cy="5149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A31F88B-2A59-475B-90E6-4CB081E0DA3C}"/>
              </a:ext>
            </a:extLst>
          </p:cNvPr>
          <p:cNvSpPr txBox="1"/>
          <p:nvPr/>
        </p:nvSpPr>
        <p:spPr>
          <a:xfrm>
            <a:off x="186842" y="270074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Georgia" panose="02040502050405020303" pitchFamily="18" charset="0"/>
              </a:rPr>
              <a:t>On the ship</a:t>
            </a:r>
          </a:p>
        </p:txBody>
      </p:sp>
    </p:spTree>
    <p:extLst>
      <p:ext uri="{BB962C8B-B14F-4D97-AF65-F5344CB8AC3E}">
        <p14:creationId xmlns:p14="http://schemas.microsoft.com/office/powerpoint/2010/main" val="3104919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64154" y="1092338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Georgia" panose="02040502050405020303" pitchFamily="18" charset="0"/>
              </a:rPr>
              <a:t>We might smell</a:t>
            </a:r>
          </a:p>
        </p:txBody>
      </p:sp>
      <p:pic>
        <p:nvPicPr>
          <p:cNvPr id="15" name="Picture 1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5109" y="1092338"/>
            <a:ext cx="7189188" cy="539189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756310" y="2003328"/>
            <a:ext cx="3932928" cy="2436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Nice smells like food cooking, bread baking and fresh laundry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Unusual or stronger smells like animal smells, sick and medicine</a:t>
            </a:r>
          </a:p>
        </p:txBody>
      </p: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C927B1AD-429E-464D-B2D8-EC4FD96042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4" t="34788" r="61568" b="39233"/>
          <a:stretch/>
        </p:blipFill>
        <p:spPr>
          <a:xfrm>
            <a:off x="7756309" y="1092338"/>
            <a:ext cx="402574" cy="5581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8FA2D1-A0F9-40FB-AF22-19F31F7E6021}"/>
              </a:ext>
            </a:extLst>
          </p:cNvPr>
          <p:cNvSpPr txBox="1"/>
          <p:nvPr/>
        </p:nvSpPr>
        <p:spPr>
          <a:xfrm>
            <a:off x="233979" y="373770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Georgia" panose="02040502050405020303" pitchFamily="18" charset="0"/>
              </a:rPr>
              <a:t>On the ship</a:t>
            </a:r>
          </a:p>
        </p:txBody>
      </p:sp>
    </p:spTree>
    <p:extLst>
      <p:ext uri="{BB962C8B-B14F-4D97-AF65-F5344CB8AC3E}">
        <p14:creationId xmlns:p14="http://schemas.microsoft.com/office/powerpoint/2010/main" val="3144589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544EFA-E999-4EE4-8648-548A90C1E9A4}"/>
              </a:ext>
            </a:extLst>
          </p:cNvPr>
          <p:cNvSpPr txBox="1"/>
          <p:nvPr/>
        </p:nvSpPr>
        <p:spPr>
          <a:xfrm>
            <a:off x="8720662" y="1243932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Georgia" panose="02040502050405020303" pitchFamily="18" charset="0"/>
              </a:rPr>
              <a:t>We might touch</a:t>
            </a:r>
          </a:p>
        </p:txBody>
      </p:sp>
      <p:pic>
        <p:nvPicPr>
          <p:cNvPr id="3" name="Picture 2" descr="Y:\SEN\Access Guide\Images used for access guide\_C8W9722a.jpg">
            <a:extLst>
              <a:ext uri="{FF2B5EF4-FFF2-40B4-BE49-F238E27FC236}">
                <a16:creationId xmlns:a16="http://schemas.microsoft.com/office/drawing/2014/main" id="{588F5710-2C51-4835-B8A9-B27FB43E6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85" y="1221555"/>
            <a:ext cx="7560685" cy="502841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BEB21C-2C60-444C-ADEE-167E15EF7917}"/>
              </a:ext>
            </a:extLst>
          </p:cNvPr>
          <p:cNvSpPr txBox="1"/>
          <p:nvPr/>
        </p:nvSpPr>
        <p:spPr>
          <a:xfrm>
            <a:off x="7962102" y="2013228"/>
            <a:ext cx="3926912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Lots of things - we can even climb in the bunks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Wobbly floorboards under our feet, they might feel strange but they are safe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The ship’s wheel - we can even turn it</a:t>
            </a: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E45B9987-871F-4E68-9C0A-8779E6F7BD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5" t="41649" r="12808" b="27011"/>
          <a:stretch/>
        </p:blipFill>
        <p:spPr>
          <a:xfrm>
            <a:off x="8141356" y="1221555"/>
            <a:ext cx="579306" cy="6380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8B1877-AB62-47FC-9A4D-251273DDB54D}"/>
              </a:ext>
            </a:extLst>
          </p:cNvPr>
          <p:cNvSpPr txBox="1"/>
          <p:nvPr/>
        </p:nvSpPr>
        <p:spPr>
          <a:xfrm>
            <a:off x="233979" y="373770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Georgia" panose="02040502050405020303" pitchFamily="18" charset="0"/>
              </a:rPr>
              <a:t>On the ship</a:t>
            </a:r>
          </a:p>
        </p:txBody>
      </p:sp>
    </p:spTree>
    <p:extLst>
      <p:ext uri="{BB962C8B-B14F-4D97-AF65-F5344CB8AC3E}">
        <p14:creationId xmlns:p14="http://schemas.microsoft.com/office/powerpoint/2010/main" val="2611804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" r="15531"/>
          <a:stretch/>
        </p:blipFill>
        <p:spPr bwMode="auto">
          <a:xfrm>
            <a:off x="0" y="162612"/>
            <a:ext cx="7974027" cy="6532775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371003" y="692696"/>
            <a:ext cx="3820997" cy="445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Georgia" panose="02040502050405020303" pitchFamily="18" charset="0"/>
              </a:rPr>
              <a:t>We are going to visit a museum and a very old ship called the SS Great Britain.</a:t>
            </a:r>
          </a:p>
          <a:p>
            <a:pPr>
              <a:lnSpc>
                <a:spcPct val="150000"/>
              </a:lnSpc>
            </a:pPr>
            <a:endParaRPr lang="en-GB" sz="2400" dirty="0"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2400" dirty="0">
                <a:latin typeface="Georgia" panose="02040502050405020303" pitchFamily="18" charset="0"/>
              </a:rPr>
              <a:t>We will learn about the ship and have fun exploring.</a:t>
            </a:r>
          </a:p>
        </p:txBody>
      </p:sp>
    </p:spTree>
    <p:extLst>
      <p:ext uri="{BB962C8B-B14F-4D97-AF65-F5344CB8AC3E}">
        <p14:creationId xmlns:p14="http://schemas.microsoft.com/office/powerpoint/2010/main" val="41067575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FB9E10-37EA-4048-8A80-05BFE07F7EA0}"/>
              </a:ext>
            </a:extLst>
          </p:cNvPr>
          <p:cNvSpPr txBox="1"/>
          <p:nvPr/>
        </p:nvSpPr>
        <p:spPr>
          <a:xfrm>
            <a:off x="169321" y="340997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Georgia" panose="02040502050405020303" pitchFamily="18" charset="0"/>
              </a:rPr>
              <a:t>In the Being Brunel Museum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47595A-E11F-4262-991A-7B2127A77F21}"/>
              </a:ext>
            </a:extLst>
          </p:cNvPr>
          <p:cNvSpPr txBox="1"/>
          <p:nvPr/>
        </p:nvSpPr>
        <p:spPr>
          <a:xfrm>
            <a:off x="8852085" y="1239846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Georgia" panose="02040502050405020303" pitchFamily="18" charset="0"/>
              </a:rPr>
              <a:t>We might see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54B176-C771-488A-9EFB-D6D441025123}"/>
              </a:ext>
            </a:extLst>
          </p:cNvPr>
          <p:cNvSpPr txBox="1"/>
          <p:nvPr/>
        </p:nvSpPr>
        <p:spPr>
          <a:xfrm>
            <a:off x="8116478" y="1845306"/>
            <a:ext cx="4001809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A giant pretend head of Brunel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Old objects linked to Brunel and his life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Rooms that look like they used to in the past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A video in a dark room about Brunel with flashing images and pretend smoke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B6CB0C-E305-48F2-9587-CE8524AEEB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47" y="1239846"/>
            <a:ext cx="7690076" cy="51267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F8DBBF60-43B8-4ECE-B867-CA0B3A577D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8044604" y="1258440"/>
            <a:ext cx="807481" cy="4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96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2E13DF-33B4-40D0-AA10-701ABFFEFE1D}"/>
              </a:ext>
            </a:extLst>
          </p:cNvPr>
          <p:cNvSpPr txBox="1"/>
          <p:nvPr/>
        </p:nvSpPr>
        <p:spPr>
          <a:xfrm>
            <a:off x="8554956" y="1195445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Georgia" panose="02040502050405020303" pitchFamily="18" charset="0"/>
              </a:rPr>
              <a:t>We might hear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143E1-BDD1-40BC-9514-F4C877661760}"/>
              </a:ext>
            </a:extLst>
          </p:cNvPr>
          <p:cNvSpPr txBox="1"/>
          <p:nvPr/>
        </p:nvSpPr>
        <p:spPr>
          <a:xfrm>
            <a:off x="8154186" y="1852549"/>
            <a:ext cx="398903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People talking or shouting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Pretend animals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A pretend railway carriage moving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Ship’s whistle</a:t>
            </a:r>
          </a:p>
          <a:p>
            <a:pPr>
              <a:spcAft>
                <a:spcPts val="600"/>
              </a:spcAft>
            </a:pPr>
            <a:endParaRPr lang="en-GB" dirty="0">
              <a:latin typeface="Georgia" panose="020405020504050203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677AF-E298-40C3-92B8-28F1D3AAEB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96" y="1196176"/>
            <a:ext cx="7580438" cy="50536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9FE1D516-91ED-4403-890C-14F2F3FF50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8154186" y="1195445"/>
            <a:ext cx="400770" cy="5149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8A4D96-51D0-466D-827D-77BBD32D0CF5}"/>
              </a:ext>
            </a:extLst>
          </p:cNvPr>
          <p:cNvSpPr txBox="1"/>
          <p:nvPr/>
        </p:nvSpPr>
        <p:spPr>
          <a:xfrm>
            <a:off x="169321" y="340997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Georgia" panose="02040502050405020303" pitchFamily="18" charset="0"/>
              </a:rPr>
              <a:t>In the Being Brunel Museum</a:t>
            </a:r>
          </a:p>
        </p:txBody>
      </p:sp>
    </p:spTree>
    <p:extLst>
      <p:ext uri="{BB962C8B-B14F-4D97-AF65-F5344CB8AC3E}">
        <p14:creationId xmlns:p14="http://schemas.microsoft.com/office/powerpoint/2010/main" val="32430124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DAEBF9-2C67-4184-9FFD-10BDEA9ED97C}"/>
              </a:ext>
            </a:extLst>
          </p:cNvPr>
          <p:cNvSpPr txBox="1"/>
          <p:nvPr/>
        </p:nvSpPr>
        <p:spPr>
          <a:xfrm>
            <a:off x="8407073" y="1362560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Georgia" panose="02040502050405020303" pitchFamily="18" charset="0"/>
              </a:rPr>
              <a:t>We might smell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80EF67-6DEA-4FDB-BAC3-30AD36DF0E12}"/>
              </a:ext>
            </a:extLst>
          </p:cNvPr>
          <p:cNvSpPr txBox="1"/>
          <p:nvPr/>
        </p:nvSpPr>
        <p:spPr>
          <a:xfrm>
            <a:off x="7828396" y="2074783"/>
            <a:ext cx="35283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Pretend cigar smoke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Damp canvas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Oil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6A48BD-DD54-4533-9DC6-6DF7515889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35" y="1314320"/>
            <a:ext cx="7389337" cy="49262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A4CBD4F8-EA84-48D8-B5D4-03ED96EF03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4" t="34788" r="61568" b="39233"/>
          <a:stretch/>
        </p:blipFill>
        <p:spPr>
          <a:xfrm>
            <a:off x="7907247" y="1314319"/>
            <a:ext cx="402574" cy="5581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5DDF2E-C402-407F-B90D-5DC3F0A41F47}"/>
              </a:ext>
            </a:extLst>
          </p:cNvPr>
          <p:cNvSpPr txBox="1"/>
          <p:nvPr/>
        </p:nvSpPr>
        <p:spPr>
          <a:xfrm>
            <a:off x="169321" y="340997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Georgia" panose="02040502050405020303" pitchFamily="18" charset="0"/>
              </a:rPr>
              <a:t>In the Being Brunel Museum</a:t>
            </a:r>
          </a:p>
        </p:txBody>
      </p:sp>
    </p:spTree>
    <p:extLst>
      <p:ext uri="{BB962C8B-B14F-4D97-AF65-F5344CB8AC3E}">
        <p14:creationId xmlns:p14="http://schemas.microsoft.com/office/powerpoint/2010/main" val="3870202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958120-EDC8-4188-AE9D-0328D134E2F5}"/>
              </a:ext>
            </a:extLst>
          </p:cNvPr>
          <p:cNvSpPr txBox="1"/>
          <p:nvPr/>
        </p:nvSpPr>
        <p:spPr>
          <a:xfrm>
            <a:off x="8294077" y="1096360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Georgia" panose="02040502050405020303" pitchFamily="18" charset="0"/>
              </a:rPr>
              <a:t>We might touch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65A4BA-39C7-4800-AE52-637A5A1B468F}"/>
              </a:ext>
            </a:extLst>
          </p:cNvPr>
          <p:cNvSpPr txBox="1"/>
          <p:nvPr/>
        </p:nvSpPr>
        <p:spPr>
          <a:xfrm>
            <a:off x="7762967" y="2089299"/>
            <a:ext cx="430912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Hats we can try 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Drawers we can open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Touch screens to take part in games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Things in the Dock Office</a:t>
            </a:r>
          </a:p>
          <a:p>
            <a:pPr marL="285750" indent="-285750">
              <a:spcAft>
                <a:spcPts val="600"/>
              </a:spcAft>
            </a:pPr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B84039-B7C0-42D0-AC7B-E4D09094FE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67" y="1168217"/>
            <a:ext cx="7406800" cy="49403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BA2479D4-1A5F-41AA-BD2B-9BA85A3A92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5" t="41649" r="12808" b="27011"/>
          <a:stretch/>
        </p:blipFill>
        <p:spPr>
          <a:xfrm>
            <a:off x="7714771" y="1096360"/>
            <a:ext cx="579306" cy="6380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F8B98B-C45D-4FE6-9597-C843FDF093FC}"/>
              </a:ext>
            </a:extLst>
          </p:cNvPr>
          <p:cNvSpPr txBox="1"/>
          <p:nvPr/>
        </p:nvSpPr>
        <p:spPr>
          <a:xfrm>
            <a:off x="169321" y="340997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Georgia" panose="02040502050405020303" pitchFamily="18" charset="0"/>
              </a:rPr>
              <a:t>In the Being Brunel Museum</a:t>
            </a:r>
          </a:p>
        </p:txBody>
      </p:sp>
    </p:spTree>
    <p:extLst>
      <p:ext uri="{BB962C8B-B14F-4D97-AF65-F5344CB8AC3E}">
        <p14:creationId xmlns:p14="http://schemas.microsoft.com/office/powerpoint/2010/main" val="3252672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83432" y="548680"/>
            <a:ext cx="1036915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Georgia" panose="02040502050405020303" pitchFamily="18" charset="0"/>
              </a:rPr>
              <a:t>To discuss specific access or educational needs please call 0117 926 0680 and ask to speak to the Visitor Experience Team.</a:t>
            </a:r>
          </a:p>
          <a:p>
            <a:endParaRPr lang="en-GB" b="1" dirty="0">
              <a:latin typeface="Georgia" panose="02040502050405020303" pitchFamily="18" charset="0"/>
            </a:endParaRPr>
          </a:p>
          <a:p>
            <a:endParaRPr lang="en-GB" sz="2000" b="1" dirty="0">
              <a:latin typeface="Georgia" panose="02040502050405020303" pitchFamily="18" charset="0"/>
            </a:endParaRPr>
          </a:p>
          <a:p>
            <a:pPr>
              <a:spcAft>
                <a:spcPts val="600"/>
              </a:spcAft>
            </a:pPr>
            <a:r>
              <a:rPr lang="en-GB" sz="2000" b="1" dirty="0">
                <a:latin typeface="Georgia" panose="02040502050405020303" pitchFamily="18" charset="0"/>
              </a:rPr>
              <a:t>Brunel’s SS Great Britain 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latin typeface="Georgia" panose="02040502050405020303" pitchFamily="18" charset="0"/>
              </a:rPr>
              <a:t>Great Western Dockyard 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latin typeface="Georgia" panose="02040502050405020303" pitchFamily="18" charset="0"/>
              </a:rPr>
              <a:t>Bristol England 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latin typeface="Georgia" panose="02040502050405020303" pitchFamily="18" charset="0"/>
              </a:rPr>
              <a:t>United Kingdom 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latin typeface="Georgia" panose="02040502050405020303" pitchFamily="18" charset="0"/>
              </a:rPr>
              <a:t>BS1 6TY</a:t>
            </a:r>
          </a:p>
          <a:p>
            <a:pPr>
              <a:spcAft>
                <a:spcPts val="600"/>
              </a:spcAft>
            </a:pPr>
            <a:r>
              <a:rPr lang="en-GB" sz="2000" b="1" dirty="0">
                <a:latin typeface="Georgia" panose="02040502050405020303" pitchFamily="18" charset="0"/>
              </a:rPr>
              <a:t>Tel: </a:t>
            </a:r>
            <a:r>
              <a:rPr lang="en-GB" sz="2000" dirty="0">
                <a:latin typeface="Georgia" panose="02040502050405020303" pitchFamily="18" charset="0"/>
              </a:rPr>
              <a:t>0117 926 0680</a:t>
            </a:r>
          </a:p>
          <a:p>
            <a:pPr>
              <a:spcAft>
                <a:spcPts val="600"/>
              </a:spcAft>
            </a:pPr>
            <a:r>
              <a:rPr lang="en-GB" sz="2000" b="1" dirty="0">
                <a:latin typeface="Georgia" panose="02040502050405020303" pitchFamily="18" charset="0"/>
              </a:rPr>
              <a:t>Email:</a:t>
            </a:r>
            <a:r>
              <a:rPr lang="en-GB" sz="2000" dirty="0">
                <a:latin typeface="Georgia" panose="02040502050405020303" pitchFamily="18" charset="0"/>
              </a:rPr>
              <a:t> </a:t>
            </a:r>
            <a:r>
              <a:rPr lang="en-GB" sz="2000" dirty="0">
                <a:latin typeface="Georgia" panose="02040502050405020303" pitchFamily="18" charset="0"/>
                <a:hlinkClick r:id="rId2"/>
              </a:rPr>
              <a:t>admim@ssgreatbritain.org</a:t>
            </a:r>
            <a:r>
              <a:rPr lang="en-GB" sz="2000" dirty="0">
                <a:latin typeface="Georgia" panose="02040502050405020303" pitchFamily="18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GB" sz="2000" b="1" dirty="0">
                <a:latin typeface="Georgia" panose="02040502050405020303" pitchFamily="18" charset="0"/>
              </a:rPr>
              <a:t>Web: </a:t>
            </a:r>
            <a:r>
              <a:rPr lang="en-GB" sz="2000" dirty="0">
                <a:latin typeface="Georgia" panose="02040502050405020303" pitchFamily="18" charset="0"/>
              </a:rPr>
              <a:t>ssgreatbritain.org</a:t>
            </a:r>
          </a:p>
          <a:p>
            <a:endParaRPr lang="en-GB" b="1" dirty="0">
              <a:latin typeface="Century Gothic" pitchFamily="34" charset="0"/>
            </a:endParaRPr>
          </a:p>
          <a:p>
            <a:endParaRPr lang="en-GB" b="1" dirty="0">
              <a:latin typeface="Century Gothic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0100" y="6093876"/>
            <a:ext cx="101044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Georgia" panose="02040502050405020303" pitchFamily="18" charset="0"/>
              </a:rPr>
              <a:t>Photographs by: Adam Gasson, Lottie Morris, Leila Nichols, John Polatch and Sarah Trubshawe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3392" y="696290"/>
            <a:ext cx="1094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Georgia" panose="02040502050405020303" pitchFamily="18" charset="0"/>
              </a:rPr>
              <a:t>When we visit Brunel’s SS Great Britain there will be lots of things to: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83632" y="1565125"/>
            <a:ext cx="1872208" cy="2820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sz="4800" b="1" dirty="0">
                <a:latin typeface="Georgia" panose="02040502050405020303" pitchFamily="18" charset="0"/>
              </a:rPr>
              <a:t>See</a:t>
            </a:r>
          </a:p>
          <a:p>
            <a:pPr algn="ctr">
              <a:lnSpc>
                <a:spcPct val="200000"/>
              </a:lnSpc>
            </a:pPr>
            <a:r>
              <a:rPr lang="en-GB" sz="4800" b="1" dirty="0">
                <a:latin typeface="Georgia" panose="02040502050405020303" pitchFamily="18" charset="0"/>
              </a:rPr>
              <a:t>Hear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36160" y="1587684"/>
            <a:ext cx="2232248" cy="2820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sz="4800" b="1">
                <a:latin typeface="Georgia" panose="02040502050405020303" pitchFamily="18" charset="0"/>
              </a:rPr>
              <a:t>Smell</a:t>
            </a:r>
          </a:p>
          <a:p>
            <a:pPr algn="ctr">
              <a:lnSpc>
                <a:spcPct val="200000"/>
              </a:lnSpc>
            </a:pPr>
            <a:r>
              <a:rPr lang="en-GB" sz="4800" b="1">
                <a:latin typeface="Georgia" panose="02040502050405020303" pitchFamily="18" charset="0"/>
              </a:rPr>
              <a:t>Touch</a:t>
            </a:r>
          </a:p>
        </p:txBody>
      </p:sp>
      <p:sp>
        <p:nvSpPr>
          <p:cNvPr id="9" name="Rectangle 8"/>
          <p:cNvSpPr/>
          <p:nvPr/>
        </p:nvSpPr>
        <p:spPr>
          <a:xfrm>
            <a:off x="767407" y="5242987"/>
            <a:ext cx="10657184" cy="1133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sz="2400" dirty="0">
                <a:latin typeface="Georgia" panose="02040502050405020303" pitchFamily="18" charset="0"/>
              </a:rPr>
              <a:t>These sounds, sights and smells are here to help us pretend we are on the ship in the past. They are for fun and will not hurt us. </a:t>
            </a: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CDB42897-F3A7-43C2-8590-FCD0367B6A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1916400" y="2219572"/>
            <a:ext cx="1004831" cy="559620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DD969EB4-EDCC-4E54-8F3A-52065B31C5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5" t="41649" r="12808" b="27011"/>
          <a:stretch/>
        </p:blipFill>
        <p:spPr>
          <a:xfrm>
            <a:off x="6825800" y="3621750"/>
            <a:ext cx="710360" cy="782425"/>
          </a:xfrm>
          <a:prstGeom prst="rect">
            <a:avLst/>
          </a:prstGeom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FA2513EE-D01C-4B75-8C55-6D5763382B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2196444" y="3555392"/>
            <a:ext cx="587187" cy="754516"/>
          </a:xfrm>
          <a:prstGeom prst="rect">
            <a:avLst/>
          </a:prstGeom>
        </p:spPr>
      </p:pic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393D0245-229A-4C3A-985E-EB0D5C8C67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4" t="34788" r="61568" b="39233"/>
          <a:stretch/>
        </p:blipFill>
        <p:spPr>
          <a:xfrm>
            <a:off x="6971415" y="2102503"/>
            <a:ext cx="651031" cy="90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57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75968" y="274594"/>
            <a:ext cx="10441160" cy="984885"/>
          </a:xfrm>
          <a:prstGeom prst="rect">
            <a:avLst/>
          </a:prstGeom>
          <a:noFill/>
          <a:ln w="0" cmpd="sng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400" dirty="0">
                <a:latin typeface="Georgia" panose="02040502050405020303" pitchFamily="18" charset="0"/>
              </a:rPr>
              <a:t>Some areas can be busy, so we might need to wait or come back later.</a:t>
            </a:r>
          </a:p>
          <a:p>
            <a:pPr>
              <a:spcAft>
                <a:spcPts val="1200"/>
              </a:spcAft>
            </a:pPr>
            <a:r>
              <a:rPr lang="en-GB" sz="2400" dirty="0">
                <a:latin typeface="Georgia" panose="02040502050405020303" pitchFamily="18" charset="0"/>
              </a:rPr>
              <a:t>If we don’t like something or don’t want to be near it we can tell our helper.</a:t>
            </a:r>
          </a:p>
        </p:txBody>
      </p:sp>
      <p:pic>
        <p:nvPicPr>
          <p:cNvPr id="7" name="Picture 15" descr="IMG_06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2" y="1385203"/>
            <a:ext cx="5933710" cy="393904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500"/>
          <a:stretch/>
        </p:blipFill>
        <p:spPr bwMode="auto">
          <a:xfrm>
            <a:off x="6017482" y="1384997"/>
            <a:ext cx="6137876" cy="394867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61158" y="5449767"/>
            <a:ext cx="5275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Georgia" panose="02040502050405020303" pitchFamily="18" charset="0"/>
              </a:rPr>
              <a:t>Some parts of the museum and ship might be dark and narrow.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61784" y="5449562"/>
            <a:ext cx="5149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>
                <a:latin typeface="Georgia" panose="02040502050405020303" pitchFamily="18" charset="0"/>
              </a:rPr>
              <a:t>Other parts might be light and open.</a:t>
            </a:r>
          </a:p>
        </p:txBody>
      </p: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A98BEB5C-62D0-499B-B0DE-CE34A8B814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154800" y="5596099"/>
            <a:ext cx="506359" cy="282006"/>
          </a:xfrm>
          <a:prstGeom prst="rect">
            <a:avLst/>
          </a:prstGeom>
        </p:spPr>
      </p:pic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1A9811B5-725C-4887-BB2A-C3D863D20A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6255425" y="5554746"/>
            <a:ext cx="506359" cy="28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86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8A008C-DA1C-4CB0-BD49-1C9A23481267}"/>
              </a:ext>
            </a:extLst>
          </p:cNvPr>
          <p:cNvSpPr txBox="1"/>
          <p:nvPr/>
        </p:nvSpPr>
        <p:spPr>
          <a:xfrm>
            <a:off x="1019436" y="5489499"/>
            <a:ext cx="10153128" cy="1133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Georgia" panose="02040502050405020303" pitchFamily="18" charset="0"/>
              </a:rPr>
              <a:t>Some places might be loud; we can ask to borrow free ear defenders from the Visitor Centre if we want to.</a:t>
            </a:r>
            <a:endParaRPr lang="en-GB" sz="2400" dirty="0">
              <a:latin typeface="Georgia" panose="02040502050405020303" pitchFamily="18" charset="0"/>
            </a:endParaRP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B213DEF3-1712-487C-B83E-09862782FB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431624" y="5633316"/>
            <a:ext cx="487236" cy="6260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783D6E-7323-4B1E-AB35-D5F7EB356E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9085" y="235434"/>
            <a:ext cx="7593830" cy="50490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89720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7292C0-FF87-4EA6-A60F-BECD207E49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3991" y="960490"/>
            <a:ext cx="7070609" cy="46297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 descr="A picture containing indoor, sitting, table, building&#10;&#10;Description automatically generated">
            <a:extLst>
              <a:ext uri="{FF2B5EF4-FFF2-40B4-BE49-F238E27FC236}">
                <a16:creationId xmlns:a16="http://schemas.microsoft.com/office/drawing/2014/main" id="{1F5F85DA-0E25-4273-B379-24976F319C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1298" y="1545007"/>
            <a:ext cx="4629760" cy="346072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183F64-D056-472D-9F27-A20D353F299C}"/>
              </a:ext>
            </a:extLst>
          </p:cNvPr>
          <p:cNvSpPr txBox="1"/>
          <p:nvPr/>
        </p:nvSpPr>
        <p:spPr>
          <a:xfrm>
            <a:off x="598365" y="333213"/>
            <a:ext cx="10945215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If we want to touch things, we will use clean hands 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5759A4-8B0E-4BB5-B19E-9060521EBE2C}"/>
              </a:ext>
            </a:extLst>
          </p:cNvPr>
          <p:cNvSpPr txBox="1"/>
          <p:nvPr/>
        </p:nvSpPr>
        <p:spPr>
          <a:xfrm>
            <a:off x="742686" y="5669645"/>
            <a:ext cx="10895162" cy="11409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There is hand sanitiser provided around the site for us to use. It might smell strong or unusual. 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9D7C6417-9013-4661-A572-264833B6A1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5" t="41649" r="12808" b="27011"/>
          <a:stretch/>
        </p:blipFill>
        <p:spPr>
          <a:xfrm>
            <a:off x="1466102" y="199325"/>
            <a:ext cx="569502" cy="62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21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730" y="290058"/>
            <a:ext cx="7992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Georgia" panose="02040502050405020303" pitchFamily="18" charset="0"/>
              </a:rPr>
              <a:t>On the Great Western Dockyard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41301" y="1316470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Georgia" panose="02040502050405020303" pitchFamily="18" charset="0"/>
              </a:rPr>
              <a:t>We might see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40610" y="2027012"/>
            <a:ext cx="4459085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A big ship that looks like it is floating on water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Flags flapping on the ship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Models of animals and mannequins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729" y="1337851"/>
            <a:ext cx="7118727" cy="4745819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9FA65AF6-5800-458F-8424-59DB49087A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7367138" y="1316470"/>
            <a:ext cx="807481" cy="4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77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B76BD8-DC7D-4BD3-9956-E4698F184BC8}"/>
              </a:ext>
            </a:extLst>
          </p:cNvPr>
          <p:cNvSpPr txBox="1"/>
          <p:nvPr/>
        </p:nvSpPr>
        <p:spPr>
          <a:xfrm>
            <a:off x="8174619" y="1326153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Georgia" panose="02040502050405020303" pitchFamily="18" charset="0"/>
              </a:rPr>
              <a:t>We might hear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1C8C28-84EA-473B-B5E3-7070F579E1C4}"/>
              </a:ext>
            </a:extLst>
          </p:cNvPr>
          <p:cNvSpPr txBox="1"/>
          <p:nvPr/>
        </p:nvSpPr>
        <p:spPr>
          <a:xfrm>
            <a:off x="7679683" y="2032065"/>
            <a:ext cx="4079911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Seagulls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Traffic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Water sounds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Georgia" panose="02040502050405020303" pitchFamily="18" charset="0"/>
              </a:rPr>
              <a:t>Pretend animal noises and people’s voices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313D6A-87CD-4A19-8D16-1B33D5910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730" y="1326153"/>
            <a:ext cx="7357448" cy="490496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C69AE713-B9CD-47F4-9C9F-AB2BA8FEE3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7679684" y="1326153"/>
            <a:ext cx="494935" cy="6359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30B65A-C329-4276-BA11-8F1787645F7C}"/>
              </a:ext>
            </a:extLst>
          </p:cNvPr>
          <p:cNvSpPr txBox="1"/>
          <p:nvPr/>
        </p:nvSpPr>
        <p:spPr>
          <a:xfrm>
            <a:off x="181730" y="290058"/>
            <a:ext cx="7992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Georgia" panose="02040502050405020303" pitchFamily="18" charset="0"/>
              </a:rPr>
              <a:t>On the Great Western Dockyard</a:t>
            </a:r>
          </a:p>
        </p:txBody>
      </p:sp>
    </p:spTree>
    <p:extLst>
      <p:ext uri="{BB962C8B-B14F-4D97-AF65-F5344CB8AC3E}">
        <p14:creationId xmlns:p14="http://schemas.microsoft.com/office/powerpoint/2010/main" val="2241876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42131" y="979239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We might touch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34602" y="1439507"/>
            <a:ext cx="6452496" cy="1456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The chains around the water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Barrels and ropes on the dock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Pretend luggage and crates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5531" y="3091210"/>
            <a:ext cx="5370469" cy="35821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F94D7FD-FC2D-45AA-ADDE-8D4840D0F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73539" y="831006"/>
            <a:ext cx="3959470" cy="5936219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AA81F7E5-3BA7-47CE-9AA5-1D09F9FD9E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5" t="41649" r="12808" b="27011"/>
          <a:stretch/>
        </p:blipFill>
        <p:spPr>
          <a:xfrm>
            <a:off x="455296" y="891034"/>
            <a:ext cx="579306" cy="6380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587AE2-81E3-46C1-9C1F-90D27DD5608C}"/>
              </a:ext>
            </a:extLst>
          </p:cNvPr>
          <p:cNvSpPr txBox="1"/>
          <p:nvPr/>
        </p:nvSpPr>
        <p:spPr>
          <a:xfrm>
            <a:off x="227347" y="184676"/>
            <a:ext cx="7992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Georgia" panose="02040502050405020303" pitchFamily="18" charset="0"/>
              </a:rPr>
              <a:t>On the Great Western Dockyard</a:t>
            </a:r>
          </a:p>
        </p:txBody>
      </p:sp>
    </p:spTree>
    <p:extLst>
      <p:ext uri="{BB962C8B-B14F-4D97-AF65-F5344CB8AC3E}">
        <p14:creationId xmlns:p14="http://schemas.microsoft.com/office/powerpoint/2010/main" val="28234177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DCD382BEC1EB4F9416069C6299B975" ma:contentTypeVersion="13" ma:contentTypeDescription="Create a new document." ma:contentTypeScope="" ma:versionID="64bb2f8b7b343496a3b1244ec0077fa5">
  <xsd:schema xmlns:xsd="http://www.w3.org/2001/XMLSchema" xmlns:xs="http://www.w3.org/2001/XMLSchema" xmlns:p="http://schemas.microsoft.com/office/2006/metadata/properties" xmlns:ns2="19d8f34c-ae54-41a0-823f-4b788c5d9a85" xmlns:ns3="4582e547-f106-4490-9f45-44ba189c9bc8" targetNamespace="http://schemas.microsoft.com/office/2006/metadata/properties" ma:root="true" ma:fieldsID="c468e03e9c51f33afa6dfc828b3af104" ns2:_="" ns3:_="">
    <xsd:import namespace="19d8f34c-ae54-41a0-823f-4b788c5d9a85"/>
    <xsd:import namespace="4582e547-f106-4490-9f45-44ba189c9b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d8f34c-ae54-41a0-823f-4b788c5d9a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82e547-f106-4490-9f45-44ba189c9bc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C0F010F-F9E0-4480-AFA6-BA18FF600FC4}">
  <ds:schemaRefs>
    <ds:schemaRef ds:uri="http://purl.org/dc/terms/"/>
    <ds:schemaRef ds:uri="http://www.w3.org/XML/1998/namespace"/>
    <ds:schemaRef ds:uri="http://purl.org/dc/dcmitype/"/>
    <ds:schemaRef ds:uri="http://schemas.openxmlformats.org/package/2006/metadata/core-properties"/>
    <ds:schemaRef ds:uri="4582e547-f106-4490-9f45-44ba189c9bc8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19d8f34c-ae54-41a0-823f-4b788c5d9a85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5E553639-86B5-49AB-85C5-36B51528B733}"/>
</file>

<file path=customXml/itemProps3.xml><?xml version="1.0" encoding="utf-8"?>
<ds:datastoreItem xmlns:ds="http://schemas.openxmlformats.org/officeDocument/2006/customXml" ds:itemID="{4ABEA8AE-D2E7-44D3-B0F3-ADA53B94416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786</Words>
  <Application>Microsoft Office PowerPoint</Application>
  <PresentationFormat>Widescreen</PresentationFormat>
  <Paragraphs>125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Century Gothic</vt:lpstr>
      <vt:lpstr>Georgia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MES</dc:creator>
  <cp:lastModifiedBy>Sarah Trubshawe</cp:lastModifiedBy>
  <cp:revision>19</cp:revision>
  <cp:lastPrinted>2021-06-23T12:50:23Z</cp:lastPrinted>
  <dcterms:created xsi:type="dcterms:W3CDTF">2014-12-15T14:21:35Z</dcterms:created>
  <dcterms:modified xsi:type="dcterms:W3CDTF">2022-01-21T09:43:06Z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0x01010024DCD382BEC1EB4F9416069C6299B975</vt:lpwstr>
  </property>
</Properties>
</file>